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65" r:id="rId2"/>
    <p:sldId id="268" r:id="rId3"/>
    <p:sldId id="280" r:id="rId4"/>
    <p:sldId id="281" r:id="rId5"/>
    <p:sldId id="297" r:id="rId6"/>
    <p:sldId id="282" r:id="rId7"/>
    <p:sldId id="287" r:id="rId8"/>
    <p:sldId id="283" r:id="rId9"/>
    <p:sldId id="284" r:id="rId10"/>
    <p:sldId id="285" r:id="rId11"/>
    <p:sldId id="296" r:id="rId12"/>
    <p:sldId id="294" r:id="rId13"/>
    <p:sldId id="288" r:id="rId14"/>
    <p:sldId id="298" r:id="rId15"/>
    <p:sldId id="286" r:id="rId16"/>
    <p:sldId id="263" r:id="rId17"/>
    <p:sldId id="289" r:id="rId18"/>
    <p:sldId id="290" r:id="rId19"/>
    <p:sldId id="291" r:id="rId20"/>
    <p:sldId id="292" r:id="rId21"/>
    <p:sldId id="293" r:id="rId22"/>
    <p:sldId id="29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9E"/>
    <a:srgbClr val="0A17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40" autoAdjust="0"/>
  </p:normalViewPr>
  <p:slideViewPr>
    <p:cSldViewPr>
      <p:cViewPr>
        <p:scale>
          <a:sx n="100" d="100"/>
          <a:sy n="100" d="100"/>
        </p:scale>
        <p:origin x="-1104" y="-6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IGNITE%20PRESENTATION\ErrorOverTim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en-US"/>
              <a:t>Simulated</a:t>
            </a:r>
            <a:r>
              <a:rPr lang="en-US" baseline="0"/>
              <a:t> Error over 3 Minutes</a:t>
            </a:r>
            <a:endParaRPr lang="en-US"/>
          </a:p>
        </c:rich>
      </c:tx>
      <c:layout>
        <c:manualLayout>
          <c:xMode val="edge"/>
          <c:yMode val="edge"/>
          <c:x val="0.22312140734049721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7092309770003583"/>
          <c:y val="0.10756112932691925"/>
          <c:w val="0.81127603791895497"/>
          <c:h val="0.77182937239228078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1"/>
              <c:layout>
                <c:manualLayout>
                  <c:x val="0"/>
                  <c:y val="8.602150537634408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1.29032258064516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Sheet1!$B$3:$B$7</c:f>
              <c:strCache>
                <c:ptCount val="5"/>
                <c:pt idx="0">
                  <c:v>MPU-6000</c:v>
                </c:pt>
                <c:pt idx="1">
                  <c:v>VN-200</c:v>
                </c:pt>
                <c:pt idx="2">
                  <c:v>STIM-300</c:v>
                </c:pt>
                <c:pt idx="3">
                  <c:v>KVH 1750</c:v>
                </c:pt>
                <c:pt idx="4">
                  <c:v>HG9900</c:v>
                </c:pt>
              </c:strCache>
            </c:strRef>
          </c:cat>
          <c:val>
            <c:numRef>
              <c:f>Sheet1!$C$3:$C$7</c:f>
              <c:numCache>
                <c:formatCode>General</c:formatCode>
                <c:ptCount val="5"/>
                <c:pt idx="0">
                  <c:v>6889.2231782690851</c:v>
                </c:pt>
                <c:pt idx="1">
                  <c:v>3477.7944160056386</c:v>
                </c:pt>
                <c:pt idx="2">
                  <c:v>416.9772176030724</c:v>
                </c:pt>
                <c:pt idx="3">
                  <c:v>202.02475095888622</c:v>
                </c:pt>
                <c:pt idx="4">
                  <c:v>105.04284840006957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4929664"/>
        <c:axId val="74931584"/>
      </c:barChart>
      <c:catAx>
        <c:axId val="749296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Inertial</a:t>
                </a:r>
                <a:r>
                  <a:rPr lang="en-US" baseline="0"/>
                  <a:t> Measurement Units</a:t>
                </a:r>
                <a:endParaRPr lang="en-US"/>
              </a:p>
            </c:rich>
          </c:tx>
          <c:layout/>
          <c:overlay val="0"/>
        </c:title>
        <c:majorTickMark val="out"/>
        <c:minorTickMark val="none"/>
        <c:tickLblPos val="nextTo"/>
        <c:crossAx val="74931584"/>
        <c:crosses val="autoZero"/>
        <c:auto val="1"/>
        <c:lblAlgn val="ctr"/>
        <c:lblOffset val="100"/>
        <c:noMultiLvlLbl val="0"/>
      </c:catAx>
      <c:valAx>
        <c:axId val="749315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Position Error (Meters)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492966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solidFill>
        <a:schemeClr val="bg1"/>
      </a:solidFill>
    </a:ln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80BD5-31B5-4E94-B104-6AC3FF6C5759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8CAE-1065-432D-BB29-AA2824F233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80BD5-31B5-4E94-B104-6AC3FF6C5759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8CAE-1065-432D-BB29-AA2824F233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F80BD5-31B5-4E94-B104-6AC3FF6C5759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8CAE-1065-432D-BB29-AA2824F233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F80BD5-31B5-4E94-B104-6AC3FF6C5759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8CAE-1065-432D-BB29-AA2824F233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F80BD5-31B5-4E94-B104-6AC3FF6C5759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8CAE-1065-432D-BB29-AA2824F233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80BD5-31B5-4E94-B104-6AC3FF6C5759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8CAE-1065-432D-BB29-AA2824F233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80BD5-31B5-4E94-B104-6AC3FF6C5759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8CAE-1065-432D-BB29-AA2824F233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80BD5-31B5-4E94-B104-6AC3FF6C5759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8CAE-1065-432D-BB29-AA2824F233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80BD5-31B5-4E94-B104-6AC3FF6C5759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8CAE-1065-432D-BB29-AA2824F233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F80BD5-31B5-4E94-B104-6AC3FF6C5759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C28CAE-1065-432D-BB29-AA2824F233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80BD5-31B5-4E94-B104-6AC3FF6C5759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8CAE-1065-432D-BB29-AA2824F233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80BD5-31B5-4E94-B104-6AC3FF6C5759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8CAE-1065-432D-BB29-AA2824F233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80BD5-31B5-4E94-B104-6AC3FF6C5759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8CAE-1065-432D-BB29-AA2824F233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80BD5-31B5-4E94-B104-6AC3FF6C5759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8CAE-1065-432D-BB29-AA2824F233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80BD5-31B5-4E94-B104-6AC3FF6C5759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8CAE-1065-432D-BB29-AA2824F233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80BD5-31B5-4E94-B104-6AC3FF6C5759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8CAE-1065-432D-BB29-AA2824F233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4F80BD5-31B5-4E94-B104-6AC3FF6C5759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1C28CAE-1065-432D-BB29-AA2824F233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05892"/>
            <a:ext cx="8534400" cy="1475308"/>
          </a:xfrm>
        </p:spPr>
        <p:txBody>
          <a:bodyPr>
            <a:normAutofit fontScale="90000"/>
          </a:bodyPr>
          <a:lstStyle/>
          <a:p>
            <a:r>
              <a:rPr lang="en-US" sz="6700" b="1" dirty="0" smtClean="0"/>
              <a:t>Team AWESOME-AOC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Autonomous Winged Educational Surveillance Operational Mission Experiment</a:t>
            </a:r>
            <a:br>
              <a:rPr lang="en-US" sz="1600" dirty="0" smtClean="0"/>
            </a:br>
            <a:endParaRPr lang="en-US" sz="1600" dirty="0"/>
          </a:p>
        </p:txBody>
      </p:sp>
      <p:pic>
        <p:nvPicPr>
          <p:cNvPr id="4" name="Picture 2" descr="http://www.militaryfriendlyschools.com/profiles/133553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97" b="14649"/>
          <a:stretch/>
        </p:blipFill>
        <p:spPr bwMode="auto">
          <a:xfrm>
            <a:off x="6829425" y="6305550"/>
            <a:ext cx="20955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304800" y="5486400"/>
            <a:ext cx="4085665" cy="1295400"/>
            <a:chOff x="152400" y="5486400"/>
            <a:chExt cx="4085665" cy="1295400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/>
            <a:srcRect t="1923"/>
            <a:stretch>
              <a:fillRect/>
            </a:stretch>
          </p:blipFill>
          <p:spPr>
            <a:xfrm>
              <a:off x="152400" y="5486400"/>
              <a:ext cx="1320800" cy="1295400"/>
            </a:xfrm>
            <a:prstGeom prst="ellipse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1295400" y="6381690"/>
              <a:ext cx="29426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1">
                      <a:lumMod val="50000"/>
                    </a:schemeClr>
                  </a:solidFill>
                </a:rPr>
                <a:t>Team AWESOME-AOC</a:t>
              </a:r>
              <a:endParaRPr lang="en-US" sz="2000" b="1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04800" y="1828800"/>
            <a:ext cx="8534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Using </a:t>
            </a:r>
            <a:r>
              <a:rPr lang="en-US" sz="4000" dirty="0" smtClean="0">
                <a:solidFill>
                  <a:schemeClr val="bg1"/>
                </a:solidFill>
              </a:rPr>
              <a:t>inertial </a:t>
            </a:r>
            <a:r>
              <a:rPr lang="en-US" sz="4000" dirty="0">
                <a:solidFill>
                  <a:schemeClr val="bg1"/>
                </a:solidFill>
              </a:rPr>
              <a:t>navigation systems (INS) to navigate 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small unmanned aerial system (</a:t>
            </a:r>
            <a:r>
              <a:rPr lang="en-US" sz="4000" dirty="0" err="1">
                <a:solidFill>
                  <a:schemeClr val="bg1"/>
                </a:solidFill>
              </a:rPr>
              <a:t>sUAS</a:t>
            </a:r>
            <a:r>
              <a:rPr lang="en-US" sz="4000" dirty="0">
                <a:solidFill>
                  <a:schemeClr val="bg1"/>
                </a:solidFill>
              </a:rPr>
              <a:t>) when </a:t>
            </a:r>
            <a:r>
              <a:rPr lang="en-US" sz="4000" dirty="0" smtClean="0">
                <a:solidFill>
                  <a:schemeClr val="bg1"/>
                </a:solidFill>
              </a:rPr>
              <a:t>GPS is lost </a:t>
            </a:r>
            <a:r>
              <a:rPr lang="en-US" sz="4000" dirty="0">
                <a:solidFill>
                  <a:schemeClr val="bg1"/>
                </a:solidFill>
              </a:rPr>
              <a:t>or inaccurate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48768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Michael du </a:t>
            </a:r>
            <a:r>
              <a:rPr lang="en-US" sz="2400" dirty="0" err="1" smtClean="0">
                <a:solidFill>
                  <a:schemeClr val="bg1"/>
                </a:solidFill>
              </a:rPr>
              <a:t>Breuil</a:t>
            </a:r>
            <a:r>
              <a:rPr lang="en-US" sz="2400" dirty="0" smtClean="0">
                <a:solidFill>
                  <a:schemeClr val="bg1"/>
                </a:solidFill>
              </a:rPr>
              <a:t>, Alex </a:t>
            </a:r>
            <a:r>
              <a:rPr lang="en-US" sz="2400" dirty="0" err="1" smtClean="0">
                <a:solidFill>
                  <a:schemeClr val="bg1"/>
                </a:solidFill>
              </a:rPr>
              <a:t>Goodan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86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KVH 1750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662864" cy="4114800"/>
          </a:xfrm>
        </p:spPr>
        <p:txBody>
          <a:bodyPr/>
          <a:lstStyle/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High performance for size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Cost: $25,000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800" dirty="0">
                <a:solidFill>
                  <a:schemeClr val="bg1"/>
                </a:solidFill>
              </a:rPr>
              <a:t>88.9 x 73.7 </a:t>
            </a:r>
            <a:r>
              <a:rPr lang="en-US" sz="2800" dirty="0" smtClean="0">
                <a:solidFill>
                  <a:schemeClr val="bg1"/>
                </a:solidFill>
              </a:rPr>
              <a:t>mm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600 grams (1.4 </a:t>
            </a:r>
            <a:r>
              <a:rPr lang="en-US" sz="2800" dirty="0" err="1" smtClean="0">
                <a:solidFill>
                  <a:schemeClr val="bg1"/>
                </a:solidFill>
              </a:rPr>
              <a:t>lbs</a:t>
            </a:r>
            <a:r>
              <a:rPr lang="en-US" sz="2800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://www.kvh.com/~/media/Images/KVH/Product/Gyros%20IMUs/1750%20IMU/prod_series1750.jpg?bc=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845446"/>
            <a:ext cx="3657600" cy="367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militaryfriendlyschools.com/profiles/133553log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97" b="14649"/>
          <a:stretch/>
        </p:blipFill>
        <p:spPr bwMode="auto">
          <a:xfrm>
            <a:off x="6829425" y="6305550"/>
            <a:ext cx="20955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04800" y="5486400"/>
            <a:ext cx="4085665" cy="1295400"/>
            <a:chOff x="152400" y="5486400"/>
            <a:chExt cx="4085665" cy="12954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/>
            <a:srcRect t="1923"/>
            <a:stretch>
              <a:fillRect/>
            </a:stretch>
          </p:blipFill>
          <p:spPr>
            <a:xfrm>
              <a:off x="152400" y="5486400"/>
              <a:ext cx="1320800" cy="1295400"/>
            </a:xfrm>
            <a:prstGeom prst="ellipse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295400" y="6381690"/>
              <a:ext cx="29426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1">
                      <a:lumMod val="50000"/>
                    </a:schemeClr>
                  </a:solidFill>
                </a:rPr>
                <a:t>Team AWESOME-AOC</a:t>
              </a:r>
              <a:endParaRPr lang="en-US" sz="2000" b="1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97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IMU Error Sources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667000" y="2438400"/>
            <a:ext cx="9144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419600" y="2438400"/>
            <a:ext cx="0" cy="3691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5257800" y="2438400"/>
            <a:ext cx="9906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667000" y="3581400"/>
            <a:ext cx="9144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419600" y="3581400"/>
            <a:ext cx="0" cy="3691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5257800" y="3581400"/>
            <a:ext cx="9906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990600" y="2819400"/>
            <a:ext cx="1676400" cy="762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Noise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990600" y="3962400"/>
            <a:ext cx="1676400" cy="762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Bias Stability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581400" y="1676400"/>
            <a:ext cx="1676400" cy="762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System Error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581400" y="2807516"/>
            <a:ext cx="1676400" cy="762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Bias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581400" y="3918358"/>
            <a:ext cx="1676400" cy="762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Bias Instability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6172200" y="2819400"/>
            <a:ext cx="1676400" cy="762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Scale Factor/ Misalignment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6172200" y="3962400"/>
            <a:ext cx="1676400" cy="762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Fixed Bias</a:t>
            </a:r>
            <a:endParaRPr lang="en-US" dirty="0"/>
          </a:p>
        </p:txBody>
      </p:sp>
      <p:pic>
        <p:nvPicPr>
          <p:cNvPr id="17" name="Picture 2" descr="http://www.militaryfriendlyschools.com/profiles/133553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97" b="14649"/>
          <a:stretch/>
        </p:blipFill>
        <p:spPr bwMode="auto">
          <a:xfrm>
            <a:off x="6829425" y="6305550"/>
            <a:ext cx="20955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304800" y="5486400"/>
            <a:ext cx="4085665" cy="1295400"/>
            <a:chOff x="152400" y="5486400"/>
            <a:chExt cx="4085665" cy="129540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/>
            <a:srcRect t="1923"/>
            <a:stretch>
              <a:fillRect/>
            </a:stretch>
          </p:blipFill>
          <p:spPr>
            <a:xfrm>
              <a:off x="152400" y="5486400"/>
              <a:ext cx="1320800" cy="1295400"/>
            </a:xfrm>
            <a:prstGeom prst="ellipse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1295400" y="6381690"/>
              <a:ext cx="29426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1">
                      <a:lumMod val="50000"/>
                    </a:schemeClr>
                  </a:solidFill>
                </a:rPr>
                <a:t>Team AWESOME-AOC</a:t>
              </a:r>
              <a:endParaRPr lang="en-US" sz="2000" b="1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85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Simulation (VN-200)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0"/>
            <a:ext cx="5791200" cy="4382008"/>
          </a:xfrm>
        </p:spPr>
      </p:pic>
      <p:pic>
        <p:nvPicPr>
          <p:cNvPr id="5" name="Picture 2" descr="http://www.militaryfriendlyschools.com/profiles/133553log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97" b="14649"/>
          <a:stretch/>
        </p:blipFill>
        <p:spPr bwMode="auto">
          <a:xfrm>
            <a:off x="6829425" y="6305550"/>
            <a:ext cx="20955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04800" y="5486400"/>
            <a:ext cx="4085665" cy="1295400"/>
            <a:chOff x="152400" y="5486400"/>
            <a:chExt cx="4085665" cy="12954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/>
            <a:srcRect t="1923"/>
            <a:stretch>
              <a:fillRect/>
            </a:stretch>
          </p:blipFill>
          <p:spPr>
            <a:xfrm>
              <a:off x="152400" y="5486400"/>
              <a:ext cx="1320800" cy="1295400"/>
            </a:xfrm>
            <a:prstGeom prst="ellipse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295400" y="6381690"/>
              <a:ext cx="29426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1">
                      <a:lumMod val="50000"/>
                    </a:schemeClr>
                  </a:solidFill>
                </a:rPr>
                <a:t>Team AWESOME-AOC</a:t>
              </a:r>
              <a:endParaRPr lang="en-US" sz="2000" b="1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2534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Simulated Results</a:t>
            </a:r>
            <a:endParaRPr lang="en-US" dirty="0"/>
          </a:p>
        </p:txBody>
      </p:sp>
      <p:pic>
        <p:nvPicPr>
          <p:cNvPr id="5" name="Picture 2" descr="http://www.militaryfriendlyschools.com/profiles/133553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97" b="14649"/>
          <a:stretch/>
        </p:blipFill>
        <p:spPr bwMode="auto">
          <a:xfrm>
            <a:off x="6829425" y="6305550"/>
            <a:ext cx="20955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04800" y="5486400"/>
            <a:ext cx="4085665" cy="1295400"/>
            <a:chOff x="152400" y="5486400"/>
            <a:chExt cx="4085665" cy="12954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/>
            <a:srcRect t="1923"/>
            <a:stretch>
              <a:fillRect/>
            </a:stretch>
          </p:blipFill>
          <p:spPr>
            <a:xfrm>
              <a:off x="152400" y="5486400"/>
              <a:ext cx="1320800" cy="1295400"/>
            </a:xfrm>
            <a:prstGeom prst="ellipse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295400" y="6381690"/>
              <a:ext cx="29426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1">
                      <a:lumMod val="50000"/>
                    </a:schemeClr>
                  </a:solidFill>
                </a:rPr>
                <a:t>Team AWESOME-AOC</a:t>
              </a:r>
              <a:endParaRPr lang="en-US" sz="2000" b="1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7487060"/>
              </p:ext>
            </p:extLst>
          </p:nvPr>
        </p:nvGraphicFramePr>
        <p:xfrm>
          <a:off x="304800" y="1371600"/>
          <a:ext cx="8382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56474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Acquisition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1828800"/>
            <a:ext cx="7662864" cy="4208463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Time stamps – Needs to be closer to the hardware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Development kit problems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Repeatability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www.militaryfriendlyschools.com/profiles/133553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97" b="14649"/>
          <a:stretch/>
        </p:blipFill>
        <p:spPr bwMode="auto">
          <a:xfrm>
            <a:off x="6829425" y="6305550"/>
            <a:ext cx="20955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04800" y="5486400"/>
            <a:ext cx="4085665" cy="1603176"/>
            <a:chOff x="152400" y="5486400"/>
            <a:chExt cx="4085665" cy="160317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/>
            <a:srcRect t="1923"/>
            <a:stretch>
              <a:fillRect/>
            </a:stretch>
          </p:blipFill>
          <p:spPr>
            <a:xfrm>
              <a:off x="152400" y="5486400"/>
              <a:ext cx="1320800" cy="1295400"/>
            </a:xfrm>
            <a:prstGeom prst="ellipse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295400" y="6381690"/>
              <a:ext cx="294266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accent1">
                      <a:lumMod val="50000"/>
                    </a:schemeClr>
                  </a:solidFill>
                </a:rPr>
                <a:t>Team AWESOME-AOC</a:t>
              </a:r>
              <a:endParaRPr lang="en-US" sz="2000" b="1" i="1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endParaRPr lang="en-US" sz="2000" b="1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6338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662864" cy="4114800"/>
          </a:xfrm>
        </p:spPr>
        <p:txBody>
          <a:bodyPr/>
          <a:lstStyle/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Further simulation of sensor performance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Improve </a:t>
            </a:r>
            <a:r>
              <a:rPr lang="en-US" sz="2800" dirty="0" smtClean="0">
                <a:solidFill>
                  <a:schemeClr val="bg1"/>
                </a:solidFill>
              </a:rPr>
              <a:t>acquisition</a:t>
            </a:r>
            <a:endParaRPr lang="en-US" sz="2800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Flight test </a:t>
            </a:r>
            <a:r>
              <a:rPr lang="en-US" sz="2800" dirty="0" smtClean="0">
                <a:solidFill>
                  <a:schemeClr val="bg1"/>
                </a:solidFill>
              </a:rPr>
              <a:t>all available </a:t>
            </a:r>
            <a:r>
              <a:rPr lang="en-US" sz="2800" dirty="0" smtClean="0">
                <a:solidFill>
                  <a:schemeClr val="bg1"/>
                </a:solidFill>
              </a:rPr>
              <a:t>sensors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Development of INS system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www.militaryfriendlyschools.com/profiles/133553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97" b="14649"/>
          <a:stretch/>
        </p:blipFill>
        <p:spPr bwMode="auto">
          <a:xfrm>
            <a:off x="6829425" y="6305550"/>
            <a:ext cx="20955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04800" y="5486400"/>
            <a:ext cx="4085665" cy="1295400"/>
            <a:chOff x="152400" y="5486400"/>
            <a:chExt cx="4085665" cy="12954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/>
            <a:srcRect t="1923"/>
            <a:stretch>
              <a:fillRect/>
            </a:stretch>
          </p:blipFill>
          <p:spPr>
            <a:xfrm>
              <a:off x="152400" y="5486400"/>
              <a:ext cx="1320800" cy="1295400"/>
            </a:xfrm>
            <a:prstGeom prst="ellipse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295400" y="6381690"/>
              <a:ext cx="29426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1">
                      <a:lumMod val="50000"/>
                    </a:schemeClr>
                  </a:solidFill>
                </a:rPr>
                <a:t>Team AWESOME-AOC</a:t>
              </a:r>
              <a:endParaRPr lang="en-US" sz="2000" b="1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807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militaryfriendlyschools.com/profiles/133553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97" b="14649"/>
          <a:stretch/>
        </p:blipFill>
        <p:spPr bwMode="auto">
          <a:xfrm>
            <a:off x="6829425" y="6305550"/>
            <a:ext cx="20955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04800" y="5486400"/>
            <a:ext cx="4085665" cy="1603176"/>
            <a:chOff x="152400" y="5486400"/>
            <a:chExt cx="4085665" cy="160317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/>
            <a:srcRect t="1923"/>
            <a:stretch>
              <a:fillRect/>
            </a:stretch>
          </p:blipFill>
          <p:spPr>
            <a:xfrm>
              <a:off x="152400" y="5486400"/>
              <a:ext cx="1320800" cy="1295400"/>
            </a:xfrm>
            <a:prstGeom prst="ellipse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295400" y="6381690"/>
              <a:ext cx="294266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accent1">
                      <a:lumMod val="50000"/>
                    </a:schemeClr>
                  </a:solidFill>
                </a:rPr>
                <a:t>Team AWESOME-AOC</a:t>
              </a:r>
              <a:endParaRPr lang="en-US" sz="2000" b="1" i="1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endParaRPr lang="en-US" sz="2000" b="1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58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MPU-6000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1447800"/>
            <a:ext cx="5867400" cy="4482240"/>
          </a:xfrm>
        </p:spPr>
      </p:pic>
      <p:pic>
        <p:nvPicPr>
          <p:cNvPr id="5" name="Picture 2" descr="http://www.militaryfriendlyschools.com/profiles/133553log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97" b="14649"/>
          <a:stretch/>
        </p:blipFill>
        <p:spPr bwMode="auto">
          <a:xfrm>
            <a:off x="6829425" y="6305550"/>
            <a:ext cx="20955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04800" y="5486400"/>
            <a:ext cx="4085665" cy="1295400"/>
            <a:chOff x="152400" y="5486400"/>
            <a:chExt cx="4085665" cy="12954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/>
            <a:srcRect t="1923"/>
            <a:stretch>
              <a:fillRect/>
            </a:stretch>
          </p:blipFill>
          <p:spPr>
            <a:xfrm>
              <a:off x="152400" y="5486400"/>
              <a:ext cx="1320800" cy="1295400"/>
            </a:xfrm>
            <a:prstGeom prst="ellipse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295400" y="6381690"/>
              <a:ext cx="29426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1">
                      <a:lumMod val="50000"/>
                    </a:schemeClr>
                  </a:solidFill>
                </a:rPr>
                <a:t>Team AWESOME-AOC</a:t>
              </a:r>
              <a:endParaRPr lang="en-US" sz="2000" b="1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83910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VectorNav</a:t>
            </a:r>
            <a:r>
              <a:rPr lang="en-US" dirty="0" smtClean="0"/>
              <a:t> VN-200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0"/>
            <a:ext cx="5791200" cy="4382008"/>
          </a:xfrm>
        </p:spPr>
      </p:pic>
      <p:pic>
        <p:nvPicPr>
          <p:cNvPr id="5" name="Picture 2" descr="http://www.militaryfriendlyschools.com/profiles/133553log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97" b="14649"/>
          <a:stretch/>
        </p:blipFill>
        <p:spPr bwMode="auto">
          <a:xfrm>
            <a:off x="6829425" y="6305550"/>
            <a:ext cx="20955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04800" y="5486400"/>
            <a:ext cx="4085665" cy="1295400"/>
            <a:chOff x="152400" y="5486400"/>
            <a:chExt cx="4085665" cy="12954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/>
            <a:srcRect t="1923"/>
            <a:stretch>
              <a:fillRect/>
            </a:stretch>
          </p:blipFill>
          <p:spPr>
            <a:xfrm>
              <a:off x="152400" y="5486400"/>
              <a:ext cx="1320800" cy="1295400"/>
            </a:xfrm>
            <a:prstGeom prst="ellipse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295400" y="6381690"/>
              <a:ext cx="29426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1">
                      <a:lumMod val="50000"/>
                    </a:schemeClr>
                  </a:solidFill>
                </a:rPr>
                <a:t>Team AWESOME-AOC</a:t>
              </a:r>
              <a:endParaRPr lang="en-US" sz="2000" b="1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49703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Sensonor</a:t>
            </a:r>
            <a:r>
              <a:rPr lang="en-US" dirty="0"/>
              <a:t> STIM 300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792" y="1676400"/>
            <a:ext cx="5224417" cy="3962400"/>
          </a:xfrm>
        </p:spPr>
      </p:pic>
      <p:pic>
        <p:nvPicPr>
          <p:cNvPr id="5" name="Picture 2" descr="http://www.militaryfriendlyschools.com/profiles/133553log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97" b="14649"/>
          <a:stretch/>
        </p:blipFill>
        <p:spPr bwMode="auto">
          <a:xfrm>
            <a:off x="6829425" y="6305550"/>
            <a:ext cx="20955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04800" y="5486400"/>
            <a:ext cx="4085665" cy="1295400"/>
            <a:chOff x="152400" y="5486400"/>
            <a:chExt cx="4085665" cy="12954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/>
            <a:srcRect t="1923"/>
            <a:stretch>
              <a:fillRect/>
            </a:stretch>
          </p:blipFill>
          <p:spPr>
            <a:xfrm>
              <a:off x="152400" y="5486400"/>
              <a:ext cx="1320800" cy="1295400"/>
            </a:xfrm>
            <a:prstGeom prst="ellipse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295400" y="6381690"/>
              <a:ext cx="29426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1">
                      <a:lumMod val="50000"/>
                    </a:schemeClr>
                  </a:solidFill>
                </a:rPr>
                <a:t>Team AWESOME-AOC</a:t>
              </a:r>
              <a:endParaRPr lang="en-US" sz="2000" b="1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5204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9144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Overview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9065" y="1447800"/>
            <a:ext cx="7162800" cy="3657600"/>
          </a:xfrm>
        </p:spPr>
        <p:txBody>
          <a:bodyPr>
            <a:normAutofit/>
          </a:bodyPr>
          <a:lstStyle/>
          <a:p>
            <a:pPr algn="l">
              <a:buClr>
                <a:schemeClr val="bg1"/>
              </a:buClr>
            </a:pPr>
            <a:endParaRPr lang="en-US" dirty="0" smtClean="0"/>
          </a:p>
          <a:p>
            <a:pPr marL="342900" indent="-342900" algn="l">
              <a:lnSpc>
                <a:spcPct val="150000"/>
              </a:lnSpc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800" dirty="0" smtClean="0"/>
              <a:t>Problem</a:t>
            </a:r>
          </a:p>
          <a:p>
            <a:pPr marL="342900" indent="-342900" algn="l">
              <a:lnSpc>
                <a:spcPct val="150000"/>
              </a:lnSpc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800" dirty="0" smtClean="0"/>
              <a:t>Our Research</a:t>
            </a:r>
          </a:p>
          <a:p>
            <a:pPr marL="342900" indent="-342900" algn="l">
              <a:lnSpc>
                <a:spcPct val="150000"/>
              </a:lnSpc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800" dirty="0" smtClean="0"/>
              <a:t>What’s Next </a:t>
            </a:r>
          </a:p>
          <a:p>
            <a:pPr marL="342900" indent="-342900" algn="l">
              <a:buClr>
                <a:schemeClr val="bg1"/>
              </a:buClr>
              <a:buFont typeface="Wingdings" pitchFamily="2" charset="2"/>
              <a:buChar char="v"/>
            </a:pPr>
            <a:endParaRPr lang="en-US" dirty="0"/>
          </a:p>
          <a:p>
            <a:pPr marL="342900" indent="-342900" algn="l">
              <a:buClr>
                <a:schemeClr val="bg1"/>
              </a:buClr>
              <a:buFont typeface="Wingdings" pitchFamily="2" charset="2"/>
              <a:buChar char="v"/>
            </a:pPr>
            <a:endParaRPr lang="en-US" dirty="0" smtClean="0"/>
          </a:p>
        </p:txBody>
      </p:sp>
      <p:pic>
        <p:nvPicPr>
          <p:cNvPr id="4" name="Picture 2" descr="http://www.militaryfriendlyschools.com/profiles/133553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97" b="14649"/>
          <a:stretch/>
        </p:blipFill>
        <p:spPr bwMode="auto">
          <a:xfrm>
            <a:off x="6829425" y="6305550"/>
            <a:ext cx="20955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5"/>
          <p:cNvGrpSpPr/>
          <p:nvPr/>
        </p:nvGrpSpPr>
        <p:grpSpPr>
          <a:xfrm>
            <a:off x="304800" y="5486400"/>
            <a:ext cx="4085665" cy="1603176"/>
            <a:chOff x="152400" y="5486400"/>
            <a:chExt cx="4085665" cy="160317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/>
            <a:srcRect t="1923"/>
            <a:stretch>
              <a:fillRect/>
            </a:stretch>
          </p:blipFill>
          <p:spPr>
            <a:xfrm>
              <a:off x="152400" y="5486400"/>
              <a:ext cx="1320800" cy="1295400"/>
            </a:xfrm>
            <a:prstGeom prst="ellipse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295400" y="6381690"/>
              <a:ext cx="294266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accent1">
                      <a:lumMod val="50000"/>
                    </a:schemeClr>
                  </a:solidFill>
                </a:rPr>
                <a:t>Team AWESOME-AOC</a:t>
              </a:r>
              <a:endParaRPr lang="en-US" sz="2000" b="1" i="1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endParaRPr lang="en-US" sz="2000" b="1" i="1" dirty="0">
                <a:solidFill>
                  <a:srgbClr val="00529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586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KVH 1750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761" y="1981200"/>
            <a:ext cx="5506478" cy="4125107"/>
          </a:xfrm>
        </p:spPr>
      </p:pic>
      <p:pic>
        <p:nvPicPr>
          <p:cNvPr id="5" name="Picture 2" descr="http://www.militaryfriendlyschools.com/profiles/133553log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97" b="14649"/>
          <a:stretch/>
        </p:blipFill>
        <p:spPr bwMode="auto">
          <a:xfrm>
            <a:off x="6829425" y="6305550"/>
            <a:ext cx="20955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04800" y="5486400"/>
            <a:ext cx="4085665" cy="1295400"/>
            <a:chOff x="152400" y="5486400"/>
            <a:chExt cx="4085665" cy="12954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/>
            <a:srcRect t="1923"/>
            <a:stretch>
              <a:fillRect/>
            </a:stretch>
          </p:blipFill>
          <p:spPr>
            <a:xfrm>
              <a:off x="152400" y="5486400"/>
              <a:ext cx="1320800" cy="1295400"/>
            </a:xfrm>
            <a:prstGeom prst="ellipse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295400" y="6381690"/>
              <a:ext cx="29426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1">
                      <a:lumMod val="50000"/>
                    </a:schemeClr>
                  </a:solidFill>
                </a:rPr>
                <a:t>Team AWESOME-AOC</a:t>
              </a:r>
              <a:endParaRPr lang="en-US" sz="2000" b="1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8519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IMU Error Sources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667000" y="2438400"/>
            <a:ext cx="9144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419600" y="2438400"/>
            <a:ext cx="0" cy="3691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5257800" y="2438400"/>
            <a:ext cx="9906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667000" y="3581400"/>
            <a:ext cx="9144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419600" y="3581400"/>
            <a:ext cx="0" cy="3691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5257800" y="3581400"/>
            <a:ext cx="9906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990600" y="2819400"/>
            <a:ext cx="1676400" cy="762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Noise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990600" y="3962400"/>
            <a:ext cx="1676400" cy="762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Bias Stability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581400" y="1676400"/>
            <a:ext cx="1676400" cy="762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System Error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581400" y="2807516"/>
            <a:ext cx="1676400" cy="762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Bias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581400" y="3918358"/>
            <a:ext cx="1676400" cy="762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Bias Instability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6172200" y="2819400"/>
            <a:ext cx="1676400" cy="762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Scale Factor/ Misalignment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6172200" y="3962400"/>
            <a:ext cx="1676400" cy="762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Fixed Bias</a:t>
            </a:r>
            <a:endParaRPr lang="en-US" dirty="0"/>
          </a:p>
        </p:txBody>
      </p:sp>
      <p:pic>
        <p:nvPicPr>
          <p:cNvPr id="17" name="Picture 2" descr="http://www.militaryfriendlyschools.com/profiles/133553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97" b="14649"/>
          <a:stretch/>
        </p:blipFill>
        <p:spPr bwMode="auto">
          <a:xfrm>
            <a:off x="6829425" y="6305550"/>
            <a:ext cx="20955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304800" y="5486400"/>
            <a:ext cx="4085665" cy="1295400"/>
            <a:chOff x="152400" y="5486400"/>
            <a:chExt cx="4085665" cy="129540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/>
            <a:srcRect t="1923"/>
            <a:stretch>
              <a:fillRect/>
            </a:stretch>
          </p:blipFill>
          <p:spPr>
            <a:xfrm>
              <a:off x="152400" y="5486400"/>
              <a:ext cx="1320800" cy="1295400"/>
            </a:xfrm>
            <a:prstGeom prst="ellipse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1295400" y="6381690"/>
              <a:ext cx="29426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1">
                      <a:lumMod val="50000"/>
                    </a:schemeClr>
                  </a:solidFill>
                </a:rPr>
                <a:t>Team AWESOME-AOC</a:t>
              </a:r>
              <a:endParaRPr lang="en-US" sz="2000" b="1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7889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militaryfriendlyschools.com/profiles/133553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97" b="14649"/>
          <a:stretch/>
        </p:blipFill>
        <p:spPr bwMode="auto">
          <a:xfrm>
            <a:off x="6829425" y="6305550"/>
            <a:ext cx="20955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04800" y="5486400"/>
            <a:ext cx="4085665" cy="1603176"/>
            <a:chOff x="152400" y="5486400"/>
            <a:chExt cx="4085665" cy="160317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/>
            <a:srcRect t="1923"/>
            <a:stretch>
              <a:fillRect/>
            </a:stretch>
          </p:blipFill>
          <p:spPr>
            <a:xfrm>
              <a:off x="152400" y="5486400"/>
              <a:ext cx="1320800" cy="1295400"/>
            </a:xfrm>
            <a:prstGeom prst="ellipse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295400" y="6381690"/>
              <a:ext cx="294266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accent1">
                      <a:lumMod val="50000"/>
                    </a:schemeClr>
                  </a:solidFill>
                </a:rPr>
                <a:t>Team AWESOME-AOC</a:t>
              </a:r>
              <a:endParaRPr lang="en-US" sz="2000" b="1" i="1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endParaRPr lang="en-US" sz="2000" b="1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00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662864" cy="4114800"/>
          </a:xfrm>
        </p:spPr>
        <p:txBody>
          <a:bodyPr/>
          <a:lstStyle/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GPS is susceptible to exterior interference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Current </a:t>
            </a:r>
            <a:r>
              <a:rPr lang="en-US" sz="2800" dirty="0" err="1" smtClean="0">
                <a:solidFill>
                  <a:schemeClr val="bg1"/>
                </a:solidFill>
              </a:rPr>
              <a:t>sUAS</a:t>
            </a:r>
            <a:r>
              <a:rPr lang="en-US" sz="2800" dirty="0" smtClean="0">
                <a:solidFill>
                  <a:schemeClr val="bg1"/>
                </a:solidFill>
              </a:rPr>
              <a:t> navigation solutions are GPS reliant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Current off the shelf INS solutions degrade quickly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www.militaryfriendlyschools.com/profiles/133553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97" b="14649"/>
          <a:stretch/>
        </p:blipFill>
        <p:spPr bwMode="auto">
          <a:xfrm>
            <a:off x="6829425" y="6305550"/>
            <a:ext cx="20955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04800" y="5486400"/>
            <a:ext cx="4085665" cy="1295400"/>
            <a:chOff x="152400" y="5486400"/>
            <a:chExt cx="4085665" cy="12954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/>
            <a:srcRect t="1923"/>
            <a:stretch>
              <a:fillRect/>
            </a:stretch>
          </p:blipFill>
          <p:spPr>
            <a:xfrm>
              <a:off x="152400" y="5486400"/>
              <a:ext cx="1320800" cy="1295400"/>
            </a:xfrm>
            <a:prstGeom prst="ellipse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295400" y="6381690"/>
              <a:ext cx="29426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1">
                      <a:lumMod val="50000"/>
                    </a:schemeClr>
                  </a:solidFill>
                </a:rPr>
                <a:t>Team AWESOME-AOC</a:t>
              </a:r>
              <a:endParaRPr lang="en-US" sz="2000" b="1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476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662864" cy="4114800"/>
          </a:xfrm>
        </p:spPr>
        <p:txBody>
          <a:bodyPr/>
          <a:lstStyle/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Evaluate off the shelf sensors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Projected accuracy rates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Error analysis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Foundation for improved INS in </a:t>
            </a:r>
            <a:r>
              <a:rPr lang="en-US" sz="2800" dirty="0" err="1" smtClean="0">
                <a:solidFill>
                  <a:schemeClr val="bg1"/>
                </a:solidFill>
              </a:rPr>
              <a:t>sUAS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www.militaryfriendlyschools.com/profiles/133553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97" b="14649"/>
          <a:stretch/>
        </p:blipFill>
        <p:spPr bwMode="auto">
          <a:xfrm>
            <a:off x="6829425" y="6305550"/>
            <a:ext cx="20955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04800" y="5486400"/>
            <a:ext cx="4085665" cy="1295400"/>
            <a:chOff x="152400" y="5486400"/>
            <a:chExt cx="4085665" cy="12954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/>
            <a:srcRect t="1923"/>
            <a:stretch>
              <a:fillRect/>
            </a:stretch>
          </p:blipFill>
          <p:spPr>
            <a:xfrm>
              <a:off x="152400" y="5486400"/>
              <a:ext cx="1320800" cy="1295400"/>
            </a:xfrm>
            <a:prstGeom prst="ellipse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295400" y="6381690"/>
              <a:ext cx="29426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1">
                      <a:lumMod val="50000"/>
                    </a:schemeClr>
                  </a:solidFill>
                </a:rPr>
                <a:t>Team AWESOME-AOC</a:t>
              </a:r>
              <a:endParaRPr lang="en-US" sz="2000" b="1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562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662864" cy="4114800"/>
          </a:xfrm>
        </p:spPr>
        <p:txBody>
          <a:bodyPr/>
          <a:lstStyle/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Accelerometer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Gyroscope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Magnetometer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Barometer</a:t>
            </a:r>
          </a:p>
        </p:txBody>
      </p:sp>
      <p:pic>
        <p:nvPicPr>
          <p:cNvPr id="4" name="Picture 2" descr="http://www.militaryfriendlyschools.com/profiles/133553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97" b="14649"/>
          <a:stretch/>
        </p:blipFill>
        <p:spPr bwMode="auto">
          <a:xfrm>
            <a:off x="6829425" y="6305550"/>
            <a:ext cx="20955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04800" y="5486400"/>
            <a:ext cx="4085665" cy="1295400"/>
            <a:chOff x="152400" y="5486400"/>
            <a:chExt cx="4085665" cy="12954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/>
            <a:srcRect t="1923"/>
            <a:stretch>
              <a:fillRect/>
            </a:stretch>
          </p:blipFill>
          <p:spPr>
            <a:xfrm>
              <a:off x="152400" y="5486400"/>
              <a:ext cx="1320800" cy="1295400"/>
            </a:xfrm>
            <a:prstGeom prst="ellipse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295400" y="6381690"/>
              <a:ext cx="29426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1">
                      <a:lumMod val="50000"/>
                    </a:schemeClr>
                  </a:solidFill>
                </a:rPr>
                <a:t>Team AWESOME-AOC</a:t>
              </a:r>
              <a:endParaRPr lang="en-US" sz="2000" b="1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493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Platform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662864" cy="4114800"/>
          </a:xfrm>
        </p:spPr>
        <p:txBody>
          <a:bodyPr/>
          <a:lstStyle/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Custom made airframe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800" dirty="0" err="1" smtClean="0">
                <a:solidFill>
                  <a:schemeClr val="bg1"/>
                </a:solidFill>
              </a:rPr>
              <a:t>ArduPilot</a:t>
            </a:r>
            <a:r>
              <a:rPr lang="en-US" sz="2800" dirty="0" smtClean="0">
                <a:solidFill>
                  <a:schemeClr val="bg1"/>
                </a:solidFill>
              </a:rPr>
              <a:t>/PX4/</a:t>
            </a:r>
            <a:r>
              <a:rPr lang="en-US" sz="2800" dirty="0" err="1" smtClean="0">
                <a:solidFill>
                  <a:schemeClr val="bg1"/>
                </a:solidFill>
              </a:rPr>
              <a:t>PixHawk</a:t>
            </a:r>
            <a:r>
              <a:rPr lang="en-US" sz="2800" dirty="0" smtClean="0">
                <a:solidFill>
                  <a:schemeClr val="bg1"/>
                </a:solidFill>
              </a:rPr>
              <a:t> autopilot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800" dirty="0" err="1" smtClean="0">
                <a:solidFill>
                  <a:schemeClr val="bg1"/>
                </a:solidFill>
              </a:rPr>
              <a:t>BeagleBone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Black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Documents and Settings\goodana\My Documents\Downloads\IMG_53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9"/>
          <a:stretch/>
        </p:blipFill>
        <p:spPr bwMode="auto">
          <a:xfrm>
            <a:off x="4714612" y="3429000"/>
            <a:ext cx="4255651" cy="33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militaryfriendlyschools.com/profiles/133553log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97" b="14649"/>
          <a:stretch/>
        </p:blipFill>
        <p:spPr bwMode="auto">
          <a:xfrm>
            <a:off x="6829425" y="6305550"/>
            <a:ext cx="20955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04800" y="5486400"/>
            <a:ext cx="4085665" cy="1295400"/>
            <a:chOff x="152400" y="5486400"/>
            <a:chExt cx="4085665" cy="12954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/>
            <a:srcRect t="1923"/>
            <a:stretch>
              <a:fillRect/>
            </a:stretch>
          </p:blipFill>
          <p:spPr>
            <a:xfrm>
              <a:off x="152400" y="5486400"/>
              <a:ext cx="1320800" cy="1295400"/>
            </a:xfrm>
            <a:prstGeom prst="ellipse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295400" y="6381690"/>
              <a:ext cx="29426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1">
                      <a:lumMod val="50000"/>
                    </a:schemeClr>
                  </a:solidFill>
                </a:rPr>
                <a:t>Team AWESOME-AOC</a:t>
              </a:r>
              <a:endParaRPr lang="en-US" sz="2000" b="1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659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MPU-6000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662864" cy="4114800"/>
          </a:xfrm>
        </p:spPr>
        <p:txBody>
          <a:bodyPr/>
          <a:lstStyle/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Used on </a:t>
            </a:r>
            <a:r>
              <a:rPr lang="en-US" sz="2800" dirty="0" err="1" smtClean="0">
                <a:solidFill>
                  <a:schemeClr val="bg1"/>
                </a:solidFill>
              </a:rPr>
              <a:t>ArduPilot</a:t>
            </a:r>
            <a:r>
              <a:rPr lang="en-US" sz="2800" dirty="0" smtClean="0">
                <a:solidFill>
                  <a:schemeClr val="bg1"/>
                </a:solidFill>
              </a:rPr>
              <a:t>/PX4/</a:t>
            </a:r>
            <a:r>
              <a:rPr lang="en-US" sz="2800" dirty="0" err="1" smtClean="0">
                <a:solidFill>
                  <a:schemeClr val="bg1"/>
                </a:solidFill>
              </a:rPr>
              <a:t>PixHawk</a:t>
            </a:r>
            <a:endParaRPr lang="en-US" sz="2800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Cost: $15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4x4x0.9mm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&lt;1 gram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://media.digikey.com/Photos/InvenSense/MPU-6000EV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50" b="20700"/>
          <a:stretch/>
        </p:blipFill>
        <p:spPr bwMode="auto">
          <a:xfrm>
            <a:off x="3641973" y="2895600"/>
            <a:ext cx="5362357" cy="338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militaryfriendlyschools.com/profiles/133553log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97" b="14649"/>
          <a:stretch/>
        </p:blipFill>
        <p:spPr bwMode="auto">
          <a:xfrm>
            <a:off x="6829425" y="6305550"/>
            <a:ext cx="20955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04800" y="5486400"/>
            <a:ext cx="4085665" cy="1295400"/>
            <a:chOff x="152400" y="5486400"/>
            <a:chExt cx="4085665" cy="12954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/>
            <a:srcRect t="1923"/>
            <a:stretch>
              <a:fillRect/>
            </a:stretch>
          </p:blipFill>
          <p:spPr>
            <a:xfrm>
              <a:off x="152400" y="5486400"/>
              <a:ext cx="1320800" cy="1295400"/>
            </a:xfrm>
            <a:prstGeom prst="ellipse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295400" y="6381690"/>
              <a:ext cx="29426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1">
                      <a:lumMod val="50000"/>
                    </a:schemeClr>
                  </a:solidFill>
                </a:rPr>
                <a:t>Team AWESOME-AOC</a:t>
              </a:r>
              <a:endParaRPr lang="en-US" sz="2000" b="1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695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VectorNav</a:t>
            </a:r>
            <a:r>
              <a:rPr lang="en-US" dirty="0" smtClean="0"/>
              <a:t> VN-200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662864" cy="4114800"/>
          </a:xfrm>
        </p:spPr>
        <p:txBody>
          <a:bodyPr/>
          <a:lstStyle/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Low-medium performance MEMS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Cost: $2,000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36 x 34 x 9.5mm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14 grams (0.03 </a:t>
            </a:r>
            <a:r>
              <a:rPr lang="en-US" sz="2800" dirty="0" err="1" smtClean="0">
                <a:solidFill>
                  <a:schemeClr val="bg1"/>
                </a:solidFill>
              </a:rPr>
              <a:t>lbs</a:t>
            </a:r>
            <a:r>
              <a:rPr lang="en-US" sz="2800" dirty="0" smtClean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www.vectornav.com/images/vn200RuggedOverview/vn200rugge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352800"/>
            <a:ext cx="3810000" cy="292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militaryfriendlyschools.com/profiles/133553log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97" b="14649"/>
          <a:stretch/>
        </p:blipFill>
        <p:spPr bwMode="auto">
          <a:xfrm>
            <a:off x="6829425" y="6305550"/>
            <a:ext cx="20955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04800" y="5486400"/>
            <a:ext cx="4085665" cy="1295400"/>
            <a:chOff x="152400" y="5486400"/>
            <a:chExt cx="4085665" cy="12954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/>
            <a:srcRect t="1923"/>
            <a:stretch>
              <a:fillRect/>
            </a:stretch>
          </p:blipFill>
          <p:spPr>
            <a:xfrm>
              <a:off x="152400" y="5486400"/>
              <a:ext cx="1320800" cy="1295400"/>
            </a:xfrm>
            <a:prstGeom prst="ellipse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295400" y="6381690"/>
              <a:ext cx="29426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1">
                      <a:lumMod val="50000"/>
                    </a:schemeClr>
                  </a:solidFill>
                </a:rPr>
                <a:t>Team AWESOME-AOC</a:t>
              </a:r>
              <a:endParaRPr lang="en-US" sz="2000" b="1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075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Sensonor</a:t>
            </a:r>
            <a:r>
              <a:rPr lang="en-US" dirty="0" smtClean="0"/>
              <a:t> STIM 300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662864" cy="4114800"/>
          </a:xfrm>
        </p:spPr>
        <p:txBody>
          <a:bodyPr/>
          <a:lstStyle/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High end performance MEMS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Cost: $10,000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44.8 x 38.6 x 21.5mm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55 grams (0.12 </a:t>
            </a:r>
            <a:r>
              <a:rPr lang="en-US" sz="2800" dirty="0" err="1" smtClean="0">
                <a:solidFill>
                  <a:schemeClr val="bg1"/>
                </a:solidFill>
              </a:rPr>
              <a:t>lbs</a:t>
            </a:r>
            <a:r>
              <a:rPr lang="en-US" sz="2800" dirty="0" smtClean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 descr="STIM300-Miniature-IMU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341786"/>
            <a:ext cx="3609975" cy="299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militaryfriendlyschools.com/profiles/133553log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97" b="14649"/>
          <a:stretch/>
        </p:blipFill>
        <p:spPr bwMode="auto">
          <a:xfrm>
            <a:off x="6829425" y="6305550"/>
            <a:ext cx="20955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04800" y="5486400"/>
            <a:ext cx="4085665" cy="1295400"/>
            <a:chOff x="152400" y="5486400"/>
            <a:chExt cx="4085665" cy="12954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/>
            <a:srcRect t="1923"/>
            <a:stretch>
              <a:fillRect/>
            </a:stretch>
          </p:blipFill>
          <p:spPr>
            <a:xfrm>
              <a:off x="152400" y="5486400"/>
              <a:ext cx="1320800" cy="1295400"/>
            </a:xfrm>
            <a:prstGeom prst="ellipse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295400" y="6381690"/>
              <a:ext cx="29426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1">
                      <a:lumMod val="50000"/>
                    </a:schemeClr>
                  </a:solidFill>
                </a:rPr>
                <a:t>Team AWESOME-AOC</a:t>
              </a:r>
              <a:endParaRPr lang="en-US" sz="2000" b="1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828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nesis">
  <a:themeElements>
    <a:clrScheme name="Custom 1">
      <a:dk1>
        <a:sysClr val="windowText" lastClr="000000"/>
      </a:dk1>
      <a:lt1>
        <a:sysClr val="window" lastClr="FFFFFF"/>
      </a:lt1>
      <a:dk2>
        <a:srgbClr val="073E87"/>
      </a:dk2>
      <a:lt2>
        <a:srgbClr val="7C919E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Genesis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1570</TotalTime>
  <Words>311</Words>
  <Application>Microsoft Office PowerPoint</Application>
  <PresentationFormat>On-screen Show (4:3)</PresentationFormat>
  <Paragraphs>107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Genesis</vt:lpstr>
      <vt:lpstr>Team AWESOME-AOC Autonomous Winged Educational Surveillance Operational Mission Experiment </vt:lpstr>
      <vt:lpstr>Overview</vt:lpstr>
      <vt:lpstr>Problem</vt:lpstr>
      <vt:lpstr>Our Research</vt:lpstr>
      <vt:lpstr>INS Components</vt:lpstr>
      <vt:lpstr>Test Platform</vt:lpstr>
      <vt:lpstr>MPU-6000</vt:lpstr>
      <vt:lpstr>VectorNav VN-200</vt:lpstr>
      <vt:lpstr>Sensonor STIM 300</vt:lpstr>
      <vt:lpstr>KVH 1750</vt:lpstr>
      <vt:lpstr>IMU Error Sources</vt:lpstr>
      <vt:lpstr>Sample Simulation (VN-200)</vt:lpstr>
      <vt:lpstr>Simulated Results</vt:lpstr>
      <vt:lpstr>Data Acquisition</vt:lpstr>
      <vt:lpstr>What’s Next</vt:lpstr>
      <vt:lpstr>Questions?</vt:lpstr>
      <vt:lpstr>MPU-6000</vt:lpstr>
      <vt:lpstr>VectorNav VN-200</vt:lpstr>
      <vt:lpstr>Sensonor STIM 300</vt:lpstr>
      <vt:lpstr>KVH 1750</vt:lpstr>
      <vt:lpstr>IMU Error Sources</vt:lpstr>
      <vt:lpstr>Questions?</vt:lpstr>
    </vt:vector>
  </TitlesOfParts>
  <Company>ERAU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Small Unmanned Aerial System (SUAS) Competition</dc:title>
  <dc:creator>prc-staffimg2</dc:creator>
  <cp:lastModifiedBy>Du Breuil, Michael L.\</cp:lastModifiedBy>
  <cp:revision>104</cp:revision>
  <dcterms:created xsi:type="dcterms:W3CDTF">2012-10-09T19:53:39Z</dcterms:created>
  <dcterms:modified xsi:type="dcterms:W3CDTF">2014-04-07T05:00:45Z</dcterms:modified>
</cp:coreProperties>
</file>